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2"/>
  </p:notesMasterIdLst>
  <p:handoutMasterIdLst>
    <p:handoutMasterId r:id="rId13"/>
  </p:handoutMasterIdLst>
  <p:sldIdLst>
    <p:sldId id="315" r:id="rId2"/>
    <p:sldId id="323" r:id="rId3"/>
    <p:sldId id="309" r:id="rId4"/>
    <p:sldId id="326" r:id="rId5"/>
    <p:sldId id="335" r:id="rId6"/>
    <p:sldId id="332" r:id="rId7"/>
    <p:sldId id="333" r:id="rId8"/>
    <p:sldId id="334" r:id="rId9"/>
    <p:sldId id="336" r:id="rId10"/>
    <p:sldId id="337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9A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43" autoAdjust="0"/>
  </p:normalViewPr>
  <p:slideViewPr>
    <p:cSldViewPr>
      <p:cViewPr varScale="1">
        <p:scale>
          <a:sx n="86" d="100"/>
          <a:sy n="86" d="100"/>
        </p:scale>
        <p:origin x="-1494" y="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6"/>
    </p:cViewPr>
  </p:sorterViewPr>
  <p:notesViewPr>
    <p:cSldViewPr>
      <p:cViewPr varScale="1">
        <p:scale>
          <a:sx n="101" d="100"/>
          <a:sy n="101" d="100"/>
        </p:scale>
        <p:origin x="-356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4221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nl-NL"/>
              <a:t>© Cito Instituut voor toetsontwikkeling, Arnhem 2012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4D5487C-9505-4746-BF67-DC94ABB1EC8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nl-NL"/>
              <a:t>© Cito B.V. Arnhem, 2007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E42528-DDBB-4F8E-A332-5835FF56196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_Template_CitoPowerpoint_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79AB"/>
                </a:solidFill>
              </a:defRPr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433A5C94-3BD9-4274-90F3-BAA57F04B17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ED19300E-0924-4367-BDBD-FB1F87F3715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443663" y="-23813"/>
            <a:ext cx="1871662" cy="5829301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27088" y="-23813"/>
            <a:ext cx="5464175" cy="5829301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F0D92210-BC06-4F1E-964E-3E95886F97A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8525" y="-23813"/>
            <a:ext cx="7416800" cy="863601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827088" y="1600200"/>
            <a:ext cx="7416800" cy="4205288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73605B46-B7D8-46A6-930E-1D6B531D0A4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EC455246-3569-4D33-98E5-70B264555D0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33A7C5CD-AA45-44B0-A1BC-0C98688E66E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3632200" cy="4205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11688" y="1600200"/>
            <a:ext cx="3632200" cy="4205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CC2CA8A4-39FB-4F9E-B2FB-E4514DA6749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F041697A-2B94-4643-8E86-E62F5057226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2660A9A7-800C-4B5F-9023-B2825E09517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6898B589-DEF7-4B0A-BE0F-85F65EA9CAB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8228662D-14CA-4841-B913-2D03F11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37E1E07D-B5AF-4D2C-A2B6-2A6F3ABE052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_Template_CitoPowerpoint_Int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98525" y="-23813"/>
            <a:ext cx="7416800" cy="86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Hkg g</a:t>
            </a:r>
            <a:br>
              <a:rPr lang="en-US" smtClean="0"/>
            </a:br>
            <a:r>
              <a:rPr lang="en-US" smtClean="0"/>
              <a:t>hkl hhjj</a:t>
            </a:r>
            <a:endParaRPr 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600200"/>
            <a:ext cx="7416800" cy="420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39975" y="6524625"/>
            <a:ext cx="5903913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r>
              <a:rPr lang="nl-NL"/>
              <a:t>   </a:t>
            </a:r>
            <a:fld id="{230F59CE-50FB-481D-80A9-CA5AD2F657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0079A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79A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79A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79A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amenblad.n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daily.com/news/space_time/jupiter/" TargetMode="External"/><Relationship Id="rId2" Type="http://schemas.openxmlformats.org/officeDocument/2006/relationships/hyperlink" Target="http://www.astronomie.n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cientias.nl/stikhete-planeet-blijkt-halfbroertje-aarde/9412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Zonnestelsel en heelal </a:t>
            </a:r>
            <a:br>
              <a:rPr lang="en-US" smtClean="0"/>
            </a:br>
            <a:r>
              <a:rPr lang="en-US" smtClean="0"/>
              <a:t>Opgaven in pilot CE Havo </a:t>
            </a:r>
            <a:endParaRPr lang="nl-NL" smtClean="0"/>
          </a:p>
        </p:txBody>
      </p:sp>
      <p:sp>
        <p:nvSpPr>
          <p:cNvPr id="3075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Anneke Thurlings</a:t>
            </a:r>
          </a:p>
          <a:p>
            <a:r>
              <a:rPr lang="en-US" smtClean="0"/>
              <a:t>anneke.thurlings@cito.nl</a:t>
            </a:r>
            <a:endParaRPr lang="nl-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Kepler 87-b (evt.)</a:t>
            </a:r>
          </a:p>
        </p:txBody>
      </p:sp>
      <p:sp>
        <p:nvSpPr>
          <p:cNvPr id="12291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Artikel Volkskrant </a:t>
            </a:r>
          </a:p>
          <a:p>
            <a:endParaRPr lang="nl-NL" smtClean="0"/>
          </a:p>
          <a:p>
            <a:r>
              <a:rPr lang="nl-NL" smtClean="0"/>
              <a:t>Welke vakbegrippen passen?</a:t>
            </a:r>
          </a:p>
          <a:p>
            <a:r>
              <a:rPr lang="nl-NL" smtClean="0"/>
              <a:t>Toetsvragen?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Examen </a:t>
            </a:r>
            <a:r>
              <a:rPr lang="nl-NL" smtClean="0"/>
              <a:t>constructie</a:t>
            </a:r>
          </a:p>
        </p:txBody>
      </p:sp>
      <p:sp>
        <p:nvSpPr>
          <p:cNvPr id="409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Constructieopdracht van </a:t>
            </a:r>
            <a:r>
              <a:rPr lang="en-US" dirty="0" err="1" smtClean="0"/>
              <a:t>CvE</a:t>
            </a:r>
            <a:endParaRPr lang="en-US" dirty="0" smtClean="0"/>
          </a:p>
          <a:p>
            <a:pPr lvl="1">
              <a:defRPr/>
            </a:pPr>
            <a:r>
              <a:rPr lang="en-US" dirty="0" err="1" smtClean="0"/>
              <a:t>Specificaties</a:t>
            </a:r>
            <a:r>
              <a:rPr lang="en-US" dirty="0" smtClean="0"/>
              <a:t> (</a:t>
            </a:r>
            <a:r>
              <a:rPr lang="en-US" dirty="0" err="1" smtClean="0"/>
              <a:t>o.a</a:t>
            </a:r>
            <a:r>
              <a:rPr lang="en-US" dirty="0" smtClean="0"/>
              <a:t>. </a:t>
            </a:r>
            <a:r>
              <a:rPr lang="en-US" dirty="0" err="1" smtClean="0"/>
              <a:t>productie</a:t>
            </a:r>
            <a:r>
              <a:rPr lang="en-US" dirty="0" smtClean="0"/>
              <a:t> - </a:t>
            </a:r>
            <a:r>
              <a:rPr lang="en-US" dirty="0" err="1" smtClean="0"/>
              <a:t>reproductie</a:t>
            </a:r>
            <a:r>
              <a:rPr lang="en-US" dirty="0" smtClean="0"/>
              <a:t>, </a:t>
            </a:r>
            <a:r>
              <a:rPr lang="en-US" dirty="0" err="1" smtClean="0"/>
              <a:t>kwalitatief</a:t>
            </a:r>
            <a:r>
              <a:rPr lang="en-US" dirty="0" smtClean="0"/>
              <a:t> - </a:t>
            </a:r>
            <a:r>
              <a:rPr lang="en-US" dirty="0" err="1" smtClean="0"/>
              <a:t>kwantitatief</a:t>
            </a:r>
            <a:r>
              <a:rPr lang="en-US" dirty="0" smtClean="0"/>
              <a:t>,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woorden</a:t>
            </a:r>
            <a:r>
              <a:rPr lang="en-US" dirty="0" smtClean="0"/>
              <a:t>, </a:t>
            </a:r>
            <a:r>
              <a:rPr lang="en-US" dirty="0" err="1" smtClean="0"/>
              <a:t>verdeling</a:t>
            </a:r>
            <a:r>
              <a:rPr lang="en-US" dirty="0" smtClean="0"/>
              <a:t> over de </a:t>
            </a:r>
            <a:r>
              <a:rPr lang="en-US" dirty="0" err="1" smtClean="0"/>
              <a:t>domeinen</a:t>
            </a:r>
            <a:r>
              <a:rPr lang="en-US" dirty="0" smtClean="0"/>
              <a:t>, etc.)</a:t>
            </a:r>
          </a:p>
          <a:p>
            <a:pPr marL="457200" lvl="1" indent="0"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Syllabus </a:t>
            </a:r>
            <a:r>
              <a:rPr lang="en-US" dirty="0" err="1" smtClean="0"/>
              <a:t>Natuurkunde</a:t>
            </a:r>
            <a:r>
              <a:rPr lang="en-US" dirty="0" smtClean="0"/>
              <a:t> </a:t>
            </a:r>
            <a:r>
              <a:rPr lang="en-US" dirty="0" err="1" smtClean="0"/>
              <a:t>Havo</a:t>
            </a:r>
            <a:r>
              <a:rPr lang="en-US" dirty="0" smtClean="0"/>
              <a:t> </a:t>
            </a:r>
            <a:r>
              <a:rPr lang="en-US" dirty="0" err="1" smtClean="0"/>
              <a:t>aug</a:t>
            </a:r>
            <a:r>
              <a:rPr lang="en-US" dirty="0" smtClean="0"/>
              <a:t> 2012</a:t>
            </a:r>
          </a:p>
          <a:p>
            <a:pPr lvl="1">
              <a:defRPr/>
            </a:pPr>
            <a:r>
              <a:rPr lang="en-US" dirty="0" err="1" smtClean="0"/>
              <a:t>downloaden</a:t>
            </a:r>
            <a:r>
              <a:rPr lang="en-US" dirty="0" smtClean="0"/>
              <a:t> via </a:t>
            </a:r>
            <a:r>
              <a:rPr lang="en-US" dirty="0" smtClean="0">
                <a:hlinkClick r:id="rId2"/>
              </a:rPr>
              <a:t>www.examenblad.nl</a:t>
            </a:r>
            <a:endParaRPr lang="en-US" dirty="0" smtClean="0"/>
          </a:p>
          <a:p>
            <a:pPr lvl="1">
              <a:defRPr/>
            </a:pPr>
            <a:r>
              <a:rPr lang="en-US" dirty="0" err="1" smtClean="0"/>
              <a:t>domeinindeling</a:t>
            </a:r>
            <a:r>
              <a:rPr lang="en-US" dirty="0" smtClean="0"/>
              <a:t> A t/m I </a:t>
            </a:r>
          </a:p>
          <a:p>
            <a:pPr lvl="2">
              <a:defRPr/>
            </a:pPr>
            <a:r>
              <a:rPr lang="en-US" dirty="0" smtClean="0"/>
              <a:t>In CE, </a:t>
            </a:r>
            <a:r>
              <a:rPr lang="en-US" dirty="0" err="1" smtClean="0"/>
              <a:t>moet</a:t>
            </a:r>
            <a:r>
              <a:rPr lang="en-US" dirty="0" smtClean="0"/>
              <a:t> in SE, mag in SE</a:t>
            </a:r>
          </a:p>
          <a:p>
            <a:pPr lvl="2"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73238"/>
            <a:ext cx="7826375" cy="4343400"/>
          </a:xfrm>
        </p:spPr>
        <p:txBody>
          <a:bodyPr/>
          <a:lstStyle/>
          <a:p>
            <a:endParaRPr lang="nl-NL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A: vaardigheden 		CE en in SE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B: beeld- en geluidstechniek 	B1 en B2 in CE/SE;  B3 mag in SE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C: bewegen en energie	C1 en C2 in CE en SE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D: materialen		D1 in CE en SE; D2 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E: aarde en heelal		E1 zonnestelsel heelal; E2 in SE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F: menselijk lichaam		SE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G: meten en regelen		G1 in CE en SE; G2 mag in SE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H: natuurkunde en technologie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I :  onderzoek en ontwerp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</a:pPr>
            <a:r>
              <a:rPr lang="en-GB" sz="1600" smtClean="0"/>
              <a:t> 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8315325" cy="863600"/>
          </a:xfrm>
        </p:spPr>
        <p:txBody>
          <a:bodyPr/>
          <a:lstStyle/>
          <a:p>
            <a:pPr eaLnBrk="1" hangingPunct="1"/>
            <a:r>
              <a:rPr lang="en-US" sz="3200" smtClean="0"/>
              <a:t>Domeinindeling</a:t>
            </a:r>
            <a:endParaRPr lang="nl-NL" sz="32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Zonnestelsel en heelal (E1)</a:t>
            </a:r>
            <a:endParaRPr lang="nl-NL" smtClean="0"/>
          </a:p>
        </p:txBody>
      </p:sp>
      <p:sp>
        <p:nvSpPr>
          <p:cNvPr id="6147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400" u="sng" smtClean="0"/>
              <a:t>Eindterm</a:t>
            </a:r>
            <a:r>
              <a:rPr lang="nl-NL" sz="1400" smtClean="0"/>
              <a:t>: De kandidaat kan het ontstaan en de ontwikkeling van structuren in het heelal beschrijven en bewegingen in het zonnestelsel analyseren en verklaren aan de hand van fysische principes.</a:t>
            </a:r>
          </a:p>
          <a:p>
            <a:endParaRPr lang="nl-NL" sz="1400" smtClean="0"/>
          </a:p>
          <a:p>
            <a:r>
              <a:rPr lang="nl-NL" sz="1400" u="sng" smtClean="0"/>
              <a:t>Specificatie</a:t>
            </a:r>
          </a:p>
          <a:p>
            <a:r>
              <a:rPr lang="nl-NL" sz="1400" smtClean="0"/>
              <a:t>De kandidaat kan:</a:t>
            </a:r>
          </a:p>
          <a:p>
            <a:r>
              <a:rPr lang="nl-NL" sz="1400" smtClean="0"/>
              <a:t>- de structuur van het zonnestelsel beschrijven,</a:t>
            </a:r>
          </a:p>
          <a:p>
            <a:r>
              <a:rPr lang="nl-NL" sz="1400" smtClean="0"/>
              <a:t>- waarnemingen van maanfasen en de hemelbaan van zon, maan en sterren interpreteren;</a:t>
            </a:r>
          </a:p>
          <a:p>
            <a:r>
              <a:rPr lang="nl-NL" sz="1400" smtClean="0"/>
              <a:t>- vakbegrippen: planeet, komeet, meteoriet;</a:t>
            </a:r>
          </a:p>
          <a:p>
            <a:r>
              <a:rPr lang="nl-NL" sz="1400" smtClean="0"/>
              <a:t>etc, etc,  (pagina syllabus uitdelen)</a:t>
            </a:r>
          </a:p>
          <a:p>
            <a:endParaRPr lang="nl-NL" sz="1400" smtClean="0"/>
          </a:p>
          <a:p>
            <a:r>
              <a:rPr lang="nl-NL" sz="1400" u="sng" smtClean="0"/>
              <a:t>Formules bij deze specificaties: </a:t>
            </a:r>
            <a:r>
              <a:rPr lang="nl-NL" sz="1400" i="1" smtClean="0"/>
              <a:t> F</a:t>
            </a:r>
            <a:r>
              <a:rPr lang="nl-NL" sz="1400" i="1" baseline="-25000" smtClean="0"/>
              <a:t>G </a:t>
            </a:r>
            <a:r>
              <a:rPr lang="nl-NL" sz="1400" i="1" smtClean="0"/>
              <a:t>  ;   F</a:t>
            </a:r>
            <a:r>
              <a:rPr lang="nl-NL" sz="1400" i="1" baseline="-25000" smtClean="0"/>
              <a:t>mpz</a:t>
            </a:r>
            <a:r>
              <a:rPr lang="nl-NL" sz="1400" i="1" smtClean="0"/>
              <a:t>  ;    v   ;   </a:t>
            </a:r>
            <a:r>
              <a:rPr lang="el-GR" sz="1400" i="1" smtClean="0"/>
              <a:t>λ</a:t>
            </a:r>
            <a:r>
              <a:rPr lang="nl-NL" sz="1400" i="1" baseline="-25000" smtClean="0"/>
              <a:t>max</a:t>
            </a:r>
            <a:r>
              <a:rPr lang="nl-NL" sz="1400" i="1" smtClean="0"/>
              <a:t>T = k</a:t>
            </a:r>
            <a:r>
              <a:rPr lang="nl-NL" sz="1400" i="1" baseline="-25000" smtClean="0"/>
              <a:t>w</a:t>
            </a:r>
          </a:p>
          <a:p>
            <a:endParaRPr lang="nl-NL" sz="1400" i="1" u="sng" baseline="-25000" smtClean="0"/>
          </a:p>
          <a:p>
            <a:endParaRPr lang="nl-NL" sz="1800" baseline="-25000" smtClean="0"/>
          </a:p>
          <a:p>
            <a:endParaRPr lang="nl-NL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499350" cy="633412"/>
          </a:xfrm>
        </p:spPr>
        <p:txBody>
          <a:bodyPr/>
          <a:lstStyle/>
          <a:p>
            <a:r>
              <a:rPr lang="nl-NL" sz="2400" smtClean="0"/>
              <a:t>Combinaties met andere domeinen</a:t>
            </a:r>
          </a:p>
        </p:txBody>
      </p:sp>
      <p:sp>
        <p:nvSpPr>
          <p:cNvPr id="7171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mtClean="0"/>
              <a:t> </a:t>
            </a:r>
          </a:p>
        </p:txBody>
      </p:sp>
      <p:sp>
        <p:nvSpPr>
          <p:cNvPr id="7172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5986463" cy="3951288"/>
          </a:xfrm>
        </p:spPr>
        <p:txBody>
          <a:bodyPr/>
          <a:lstStyle/>
          <a:p>
            <a:r>
              <a:rPr lang="nl-NL" smtClean="0"/>
              <a:t>Mechanica</a:t>
            </a:r>
          </a:p>
          <a:p>
            <a:r>
              <a:rPr lang="nl-NL" smtClean="0"/>
              <a:t>Materialen</a:t>
            </a:r>
          </a:p>
          <a:p>
            <a:r>
              <a:rPr lang="nl-NL" smtClean="0"/>
              <a:t>Informatietechnologie (tr/go)</a:t>
            </a:r>
          </a:p>
          <a:p>
            <a:r>
              <a:rPr lang="nl-NL" smtClean="0"/>
              <a:t>Medische beeldvorming</a:t>
            </a:r>
          </a:p>
          <a:p>
            <a:r>
              <a:rPr lang="nl-NL" smtClean="0"/>
              <a:t>Domein H: </a:t>
            </a:r>
          </a:p>
          <a:p>
            <a:pPr lvl="1"/>
            <a:r>
              <a:rPr lang="nl-NL" smtClean="0"/>
              <a:t>denken in ordes van grootte</a:t>
            </a:r>
          </a:p>
          <a:p>
            <a:pPr lvl="1"/>
            <a:r>
              <a:rPr lang="nl-NL" smtClean="0"/>
              <a:t>model</a:t>
            </a:r>
          </a:p>
          <a:p>
            <a:pPr lvl="1"/>
            <a:r>
              <a:rPr lang="nl-NL" smtClean="0"/>
              <a:t>wetmatigheden</a:t>
            </a:r>
          </a:p>
        </p:txBody>
      </p:sp>
      <p:sp>
        <p:nvSpPr>
          <p:cNvPr id="7173" name="Tijdelijke aanduiding voor teks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nl-NL" smtClean="0"/>
          </a:p>
        </p:txBody>
      </p:sp>
      <p:sp>
        <p:nvSpPr>
          <p:cNvPr id="7174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7740650" y="2174875"/>
            <a:ext cx="946150" cy="606425"/>
          </a:xfrm>
        </p:spPr>
        <p:txBody>
          <a:bodyPr/>
          <a:lstStyle/>
          <a:p>
            <a:endParaRPr lang="nl-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Pilot examens 2009-2013</a:t>
            </a:r>
          </a:p>
        </p:txBody>
      </p:sp>
      <p:sp>
        <p:nvSpPr>
          <p:cNvPr id="8195" name="Tijdelijke aanduiding voor inhoud 2"/>
          <p:cNvSpPr>
            <a:spLocks noGrp="1"/>
          </p:cNvSpPr>
          <p:nvPr>
            <p:ph idx="1"/>
          </p:nvPr>
        </p:nvSpPr>
        <p:spPr>
          <a:xfrm>
            <a:off x="827088" y="1600200"/>
            <a:ext cx="7489825" cy="4349750"/>
          </a:xfrm>
        </p:spPr>
        <p:txBody>
          <a:bodyPr/>
          <a:lstStyle/>
          <a:p>
            <a:r>
              <a:rPr lang="nl-NL" sz="1800" smtClean="0"/>
              <a:t>2009 -1 Terugkeer naar de dampkring;</a:t>
            </a:r>
          </a:p>
          <a:p>
            <a:r>
              <a:rPr lang="nl-NL" sz="1800" smtClean="0"/>
              <a:t>2009 - 2 De maan</a:t>
            </a:r>
          </a:p>
          <a:p>
            <a:endParaRPr lang="nl-NL" sz="1800" smtClean="0"/>
          </a:p>
          <a:p>
            <a:r>
              <a:rPr lang="nl-NL" sz="1800" smtClean="0"/>
              <a:t>2010 -1 Exoplaneet</a:t>
            </a:r>
          </a:p>
          <a:p>
            <a:r>
              <a:rPr lang="nl-NL" sz="1800" smtClean="0"/>
              <a:t>2010 - 2 Blauw oog voor Jupiter</a:t>
            </a:r>
          </a:p>
          <a:p>
            <a:endParaRPr lang="nl-NL" sz="1800" smtClean="0"/>
          </a:p>
          <a:p>
            <a:r>
              <a:rPr lang="nl-NL" sz="1800" smtClean="0"/>
              <a:t>2011-1 Zonnevlekken</a:t>
            </a:r>
          </a:p>
          <a:p>
            <a:endParaRPr lang="nl-NL" sz="1800" smtClean="0"/>
          </a:p>
          <a:p>
            <a:r>
              <a:rPr lang="nl-NL" sz="1800" smtClean="0"/>
              <a:t>2012-1 Venusovergang</a:t>
            </a:r>
          </a:p>
          <a:p>
            <a:r>
              <a:rPr lang="nl-NL" sz="1800" smtClean="0"/>
              <a:t>2012-2 RTO vraag 12- (Wien)</a:t>
            </a:r>
          </a:p>
          <a:p>
            <a:endParaRPr lang="nl-NL" sz="1800" smtClean="0"/>
          </a:p>
          <a:p>
            <a:r>
              <a:rPr lang="nl-NL" sz="1800" smtClean="0"/>
              <a:t>2013-1 Voyager-2</a:t>
            </a:r>
          </a:p>
          <a:p>
            <a:r>
              <a:rPr lang="nl-NL" sz="1800" smtClean="0"/>
              <a:t>2013-2 Solar Impulse (klein deel)     2014 ??</a:t>
            </a:r>
          </a:p>
          <a:p>
            <a:endParaRPr lang="nl-NL" sz="1800" smtClean="0"/>
          </a:p>
          <a:p>
            <a:r>
              <a:rPr lang="nl-NL" sz="1800" b="1" i="1" smtClean="0"/>
              <a:t>(In 2015 en 2016 geen Zonnestelstelsel en heelal!!)</a:t>
            </a:r>
          </a:p>
          <a:p>
            <a:endParaRPr lang="nl-NL" sz="1800" smtClean="0"/>
          </a:p>
          <a:p>
            <a:endParaRPr lang="nl-NL" sz="1800" smtClean="0"/>
          </a:p>
          <a:p>
            <a:endParaRPr lang="nl-NL" sz="1000" smtClean="0"/>
          </a:p>
          <a:p>
            <a:endParaRPr lang="nl-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Voorbeelden</a:t>
            </a:r>
          </a:p>
        </p:txBody>
      </p:sp>
      <p:sp>
        <p:nvSpPr>
          <p:cNvPr id="921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2012-1 Venusovergang (uitdelen)</a:t>
            </a:r>
          </a:p>
          <a:p>
            <a:pPr lvl="1"/>
            <a:r>
              <a:rPr lang="nl-NL" smtClean="0"/>
              <a:t>Lees de opgave</a:t>
            </a:r>
          </a:p>
          <a:p>
            <a:pPr lvl="1"/>
            <a:r>
              <a:rPr lang="nl-NL" smtClean="0"/>
              <a:t>Leg de vragen naast domein E1</a:t>
            </a:r>
          </a:p>
          <a:p>
            <a:pPr lvl="1"/>
            <a:r>
              <a:rPr lang="nl-NL" smtClean="0"/>
              <a:t>Bekijk het CV</a:t>
            </a:r>
          </a:p>
          <a:p>
            <a:pPr lvl="1"/>
            <a:r>
              <a:rPr lang="nl-NL" smtClean="0"/>
              <a:t>(evt. 2010-2 Blauw oog voor Jupiter)</a:t>
            </a:r>
          </a:p>
          <a:p>
            <a:pPr lvl="1"/>
            <a:endParaRPr lang="nl-NL" smtClean="0"/>
          </a:p>
          <a:p>
            <a:pPr lvl="1"/>
            <a:r>
              <a:rPr lang="nl-NL" smtClean="0"/>
              <a:t>Reactie??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499350" cy="633412"/>
          </a:xfrm>
        </p:spPr>
        <p:txBody>
          <a:bodyPr/>
          <a:lstStyle/>
          <a:p>
            <a:r>
              <a:rPr lang="nl-NL" smtClean="0"/>
              <a:t>p-waarden </a:t>
            </a:r>
          </a:p>
        </p:txBody>
      </p:sp>
      <p:sp>
        <p:nvSpPr>
          <p:cNvPr id="10243" name="Tijdelijke aanduiding voor tekst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smtClean="0"/>
          </a:p>
        </p:txBody>
      </p:sp>
      <p:graphicFrame>
        <p:nvGraphicFramePr>
          <p:cNvPr id="6" name="Tijdelijke aanduiding voor inhoud 5"/>
          <p:cNvGraphicFramePr>
            <a:graphicFrameLocks noGrp="1"/>
          </p:cNvGraphicFramePr>
          <p:nvPr>
            <p:ph sz="half" idx="2"/>
          </p:nvPr>
        </p:nvGraphicFramePr>
        <p:xfrm>
          <a:off x="457200" y="2174875"/>
          <a:ext cx="404004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840"/>
                <a:gridCol w="1731204"/>
              </a:tblGrid>
              <a:tr h="364126">
                <a:tc>
                  <a:txBody>
                    <a:bodyPr/>
                    <a:lstStyle/>
                    <a:p>
                      <a:r>
                        <a:rPr lang="nl-NL" dirty="0" smtClean="0"/>
                        <a:t>Venusovergang</a:t>
                      </a:r>
                      <a:endParaRPr lang="nl-NL" dirty="0"/>
                    </a:p>
                  </a:txBody>
                  <a:tcPr marL="104685" marR="104685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p-waarde</a:t>
                      </a:r>
                      <a:endParaRPr lang="nl-NL" dirty="0"/>
                    </a:p>
                  </a:txBody>
                  <a:tcPr marL="104685" marR="104685"/>
                </a:tc>
              </a:tr>
              <a:tr h="364126">
                <a:tc>
                  <a:txBody>
                    <a:bodyPr/>
                    <a:lstStyle/>
                    <a:p>
                      <a:r>
                        <a:rPr lang="nl-NL" dirty="0" smtClean="0"/>
                        <a:t>Vraag 1 </a:t>
                      </a:r>
                      <a:endParaRPr lang="nl-NL" dirty="0"/>
                    </a:p>
                  </a:txBody>
                  <a:tcPr marL="104685" marR="104685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62</a:t>
                      </a:r>
                      <a:endParaRPr lang="nl-NL" dirty="0"/>
                    </a:p>
                  </a:txBody>
                  <a:tcPr marL="104685" marR="104685"/>
                </a:tc>
              </a:tr>
              <a:tr h="364126">
                <a:tc>
                  <a:txBody>
                    <a:bodyPr/>
                    <a:lstStyle/>
                    <a:p>
                      <a:r>
                        <a:rPr lang="nl-NL" dirty="0" smtClean="0"/>
                        <a:t>Vraag 2</a:t>
                      </a:r>
                      <a:endParaRPr lang="nl-NL" dirty="0"/>
                    </a:p>
                  </a:txBody>
                  <a:tcPr marL="104685" marR="104685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71</a:t>
                      </a:r>
                      <a:endParaRPr lang="nl-NL" dirty="0"/>
                    </a:p>
                  </a:txBody>
                  <a:tcPr marL="104685" marR="104685"/>
                </a:tc>
              </a:tr>
              <a:tr h="364126">
                <a:tc>
                  <a:txBody>
                    <a:bodyPr/>
                    <a:lstStyle/>
                    <a:p>
                      <a:r>
                        <a:rPr lang="nl-NL" dirty="0" smtClean="0"/>
                        <a:t>Vraag 3</a:t>
                      </a:r>
                      <a:endParaRPr lang="nl-NL" dirty="0"/>
                    </a:p>
                  </a:txBody>
                  <a:tcPr marL="104685" marR="104685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83</a:t>
                      </a:r>
                      <a:endParaRPr lang="nl-NL" dirty="0"/>
                    </a:p>
                  </a:txBody>
                  <a:tcPr marL="104685" marR="104685"/>
                </a:tc>
              </a:tr>
              <a:tr h="364126">
                <a:tc>
                  <a:txBody>
                    <a:bodyPr/>
                    <a:lstStyle/>
                    <a:p>
                      <a:r>
                        <a:rPr lang="nl-NL" dirty="0" smtClean="0"/>
                        <a:t>Vraag 4</a:t>
                      </a:r>
                      <a:endParaRPr lang="nl-NL" dirty="0"/>
                    </a:p>
                  </a:txBody>
                  <a:tcPr marL="104685" marR="104685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82</a:t>
                      </a:r>
                      <a:endParaRPr lang="nl-NL" dirty="0"/>
                    </a:p>
                  </a:txBody>
                  <a:tcPr marL="104685" marR="104685"/>
                </a:tc>
              </a:tr>
              <a:tr h="364126">
                <a:tc>
                  <a:txBody>
                    <a:bodyPr/>
                    <a:lstStyle/>
                    <a:p>
                      <a:r>
                        <a:rPr lang="nl-NL" dirty="0" smtClean="0"/>
                        <a:t>Vraag 5</a:t>
                      </a:r>
                      <a:endParaRPr lang="nl-NL" dirty="0"/>
                    </a:p>
                  </a:txBody>
                  <a:tcPr marL="104685" marR="104685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61</a:t>
                      </a:r>
                      <a:endParaRPr lang="nl-NL" dirty="0"/>
                    </a:p>
                  </a:txBody>
                  <a:tcPr marL="104685" marR="104685"/>
                </a:tc>
              </a:tr>
              <a:tr h="364126">
                <a:tc>
                  <a:txBody>
                    <a:bodyPr/>
                    <a:lstStyle/>
                    <a:p>
                      <a:r>
                        <a:rPr lang="nl-NL" dirty="0" smtClean="0"/>
                        <a:t>Vraag 6</a:t>
                      </a:r>
                      <a:endParaRPr lang="nl-NL" dirty="0"/>
                    </a:p>
                  </a:txBody>
                  <a:tcPr marL="104685" marR="104685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46</a:t>
                      </a:r>
                      <a:endParaRPr lang="nl-NL" dirty="0"/>
                    </a:p>
                  </a:txBody>
                  <a:tcPr marL="104685" marR="104685"/>
                </a:tc>
              </a:tr>
            </a:tbl>
          </a:graphicData>
        </a:graphic>
      </p:graphicFrame>
      <p:sp>
        <p:nvSpPr>
          <p:cNvPr id="10270" name="Tijdelijke aanduiding voor teks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nl-NL" smtClean="0"/>
          </a:p>
        </p:txBody>
      </p:sp>
      <p:graphicFrame>
        <p:nvGraphicFramePr>
          <p:cNvPr id="10" name="Tijdelijke aanduiding voor inhoud 9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1231"/>
                <a:gridCol w="1810545"/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Voyager-2 (2013-1)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p-waarde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Vraag 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41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Vraag 2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52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Vraag 3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92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Vraag 4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70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Vraag 5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32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Vraag 6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55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Vraag 7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62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Inspiratie:</a:t>
            </a:r>
          </a:p>
        </p:txBody>
      </p:sp>
      <p:sp>
        <p:nvSpPr>
          <p:cNvPr id="11267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smtClean="0">
              <a:hlinkClick r:id="rId2"/>
            </a:endParaRPr>
          </a:p>
          <a:p>
            <a:r>
              <a:rPr lang="nl-NL" smtClean="0">
                <a:hlinkClick r:id="rId2"/>
              </a:rPr>
              <a:t>www.astronomie.nl</a:t>
            </a:r>
            <a:endParaRPr lang="nl-NL" smtClean="0"/>
          </a:p>
          <a:p>
            <a:endParaRPr lang="nl-NL" smtClean="0"/>
          </a:p>
          <a:p>
            <a:r>
              <a:rPr lang="nl-NL" smtClean="0">
                <a:hlinkClick r:id="rId3"/>
              </a:rPr>
              <a:t>http://www.sciencedaily.com/news/space_time/jupiter/</a:t>
            </a:r>
            <a:endParaRPr lang="nl-NL" smtClean="0"/>
          </a:p>
          <a:p>
            <a:endParaRPr lang="nl-NL" smtClean="0"/>
          </a:p>
          <a:p>
            <a:r>
              <a:rPr lang="nl-NL" smtClean="0">
                <a:hlinkClick r:id="rId4"/>
              </a:rPr>
              <a:t>http://www.scientias.nl/stikhete-planeet-blijkt-halfbroertje-aarde/94123</a:t>
            </a:r>
            <a:endParaRPr lang="nl-NL" smtClean="0"/>
          </a:p>
          <a:p>
            <a:endParaRPr lang="nl-NL" smtClean="0"/>
          </a:p>
          <a:p>
            <a:endParaRPr lang="nl-NL" smtClean="0"/>
          </a:p>
          <a:p>
            <a:endParaRPr lang="nl-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2007">
  <a:themeElements>
    <a:clrScheme name="International2007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79AB"/>
      </a:hlink>
      <a:folHlink>
        <a:srgbClr val="99CC00"/>
      </a:folHlink>
    </a:clrScheme>
    <a:fontScheme name="International200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ternational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20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20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20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20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20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20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20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20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20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20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20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2007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79AB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International2007</Template>
  <TotalTime>0</TotalTime>
  <Words>338</Words>
  <Application>Microsoft Office PowerPoint</Application>
  <PresentationFormat>Diavoorstelling (4:3)</PresentationFormat>
  <Paragraphs>118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2" baseType="lpstr">
      <vt:lpstr>Arial</vt:lpstr>
      <vt:lpstr>International2007</vt:lpstr>
      <vt:lpstr>Zonnestelsel en heelal  Opgaven in pilot CE Havo </vt:lpstr>
      <vt:lpstr>Examen constructie</vt:lpstr>
      <vt:lpstr>Domeinindeling</vt:lpstr>
      <vt:lpstr>Zonnestelsel en heelal (E1)</vt:lpstr>
      <vt:lpstr>Combinaties met andere domeinen</vt:lpstr>
      <vt:lpstr>Pilot examens 2009-2013</vt:lpstr>
      <vt:lpstr>Voorbeelden</vt:lpstr>
      <vt:lpstr>p-waarden </vt:lpstr>
      <vt:lpstr>Inspiratie:</vt:lpstr>
      <vt:lpstr>Kepler 87-b (evt.)</vt:lpstr>
    </vt:vector>
  </TitlesOfParts>
  <Company>Citogroep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Examinations</dc:title>
  <dc:creator>janny</dc:creator>
  <cp:lastModifiedBy>Anneke Thurlings</cp:lastModifiedBy>
  <cp:revision>96</cp:revision>
  <dcterms:created xsi:type="dcterms:W3CDTF">2006-05-31T13:23:38Z</dcterms:created>
  <dcterms:modified xsi:type="dcterms:W3CDTF">2013-12-11T15:14:49Z</dcterms:modified>
</cp:coreProperties>
</file>